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mo Bold" charset="1" panose="020B0704020202020204"/>
      <p:regular r:id="rId18"/>
    </p:embeddedFont>
    <p:embeddedFont>
      <p:font typeface="Inter Medium" charset="1" panose="020005030000000200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notesSlides/notesSlide2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notesSlides/notesSlide6.xml" Type="http://schemas.openxmlformats.org/officeDocument/2006/relationships/notesSlide"/><Relationship Id="rId25" Target="notesSlides/notesSlide7.xml" Type="http://schemas.openxmlformats.org/officeDocument/2006/relationships/notesSlide"/><Relationship Id="rId26" Target="notesSlides/notesSlide8.xml" Type="http://schemas.openxmlformats.org/officeDocument/2006/relationships/notesSlide"/><Relationship Id="rId27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200376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Introduzione agli APK nel Sistema Operativo Android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186117" y="2606576"/>
            <a:ext cx="5073848" cy="5073848"/>
          </a:xfrm>
          <a:custGeom>
            <a:avLst/>
            <a:gdLst/>
            <a:ahLst/>
            <a:cxnLst/>
            <a:rect r="r" b="b" t="t" l="l"/>
            <a:pathLst>
              <a:path h="5073848" w="5073848">
                <a:moveTo>
                  <a:pt x="0" y="0"/>
                </a:moveTo>
                <a:lnTo>
                  <a:pt x="5073848" y="0"/>
                </a:lnTo>
                <a:lnTo>
                  <a:pt x="5073848" y="5073848"/>
                </a:lnTo>
                <a:lnTo>
                  <a:pt x="0" y="50738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7" y="3117800"/>
            <a:ext cx="7433816" cy="177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Che cos'è un file APK?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057775"/>
            <a:ext cx="7805886" cy="2205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Un file APK (Android Package Kit) è un file di archivio che contiene tutti i dati necessari per installare un'app Android su un dispositivo. Esso include il codice sorgente, le risorse, i file multimediali e un manifesto che descrive le funzionalità dell'app.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1078260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Componenti fondamentali di un'app Android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50237" y="3332560"/>
            <a:ext cx="4581079" cy="3448199"/>
            <a:chOff x="0" y="0"/>
            <a:chExt cx="6108105" cy="45975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08065" cy="4597527"/>
            </a:xfrm>
            <a:custGeom>
              <a:avLst/>
              <a:gdLst/>
              <a:ahLst/>
              <a:cxnLst/>
              <a:rect r="r" b="b" t="t" l="l"/>
              <a:pathLst>
                <a:path h="4597527" w="610806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051423" y="0"/>
                  </a:lnTo>
                  <a:cubicBezTo>
                    <a:pt x="6082792" y="0"/>
                    <a:pt x="6108065" y="25400"/>
                    <a:pt x="6108065" y="56642"/>
                  </a:cubicBezTo>
                  <a:lnTo>
                    <a:pt x="6108065" y="4540885"/>
                  </a:lnTo>
                  <a:cubicBezTo>
                    <a:pt x="6108065" y="4572254"/>
                    <a:pt x="6082665" y="4597527"/>
                    <a:pt x="6051423" y="4597527"/>
                  </a:cubicBezTo>
                  <a:lnTo>
                    <a:pt x="56642" y="4597527"/>
                  </a:lnTo>
                  <a:cubicBezTo>
                    <a:pt x="25273" y="4597527"/>
                    <a:pt x="0" y="4572127"/>
                    <a:pt x="0" y="4540885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133755" y="3577977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Manifesto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33755" y="4143375"/>
            <a:ext cx="4014044" cy="2652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Il manifesto dell'app definisce le sue caratteristiche principali, come nome, pacchetto, autorizzazioni richieste e dipendenze necessarie.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14834" y="3332560"/>
            <a:ext cx="4581079" cy="3448199"/>
            <a:chOff x="0" y="0"/>
            <a:chExt cx="6108105" cy="459759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08065" cy="4597527"/>
            </a:xfrm>
            <a:custGeom>
              <a:avLst/>
              <a:gdLst/>
              <a:ahLst/>
              <a:cxnLst/>
              <a:rect r="r" b="b" t="t" l="l"/>
              <a:pathLst>
                <a:path h="4597527" w="610806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051423" y="0"/>
                  </a:lnTo>
                  <a:cubicBezTo>
                    <a:pt x="6082792" y="0"/>
                    <a:pt x="6108065" y="25400"/>
                    <a:pt x="6108065" y="56642"/>
                  </a:cubicBezTo>
                  <a:lnTo>
                    <a:pt x="6108065" y="4540885"/>
                  </a:lnTo>
                  <a:cubicBezTo>
                    <a:pt x="6108065" y="4572254"/>
                    <a:pt x="6082665" y="4597527"/>
                    <a:pt x="6051423" y="4597527"/>
                  </a:cubicBezTo>
                  <a:lnTo>
                    <a:pt x="56642" y="4597527"/>
                  </a:lnTo>
                  <a:cubicBezTo>
                    <a:pt x="25273" y="4597527"/>
                    <a:pt x="0" y="4572127"/>
                    <a:pt x="0" y="4540885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998351" y="3577977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Codice sorgente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98351" y="4143375"/>
            <a:ext cx="4014044" cy="2205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Il codice sorgente contiene le istruzioni scritte in Java che determinano il comportamento e le funzionalità dell'app.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850237" y="7064276"/>
            <a:ext cx="9445526" cy="2087315"/>
            <a:chOff x="0" y="0"/>
            <a:chExt cx="12594035" cy="278308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594082" cy="2783078"/>
            </a:xfrm>
            <a:custGeom>
              <a:avLst/>
              <a:gdLst/>
              <a:ahLst/>
              <a:cxnLst/>
              <a:rect r="r" b="b" t="t" l="l"/>
              <a:pathLst>
                <a:path h="2783078" w="1259408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5400"/>
                    <a:pt x="12594082" y="56769"/>
                  </a:cubicBezTo>
                  <a:lnTo>
                    <a:pt x="12594082" y="2726309"/>
                  </a:lnTo>
                  <a:cubicBezTo>
                    <a:pt x="12594082" y="2757678"/>
                    <a:pt x="12568682" y="2783078"/>
                    <a:pt x="1253731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8133755" y="730969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Risorse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133755" y="7875091"/>
            <a:ext cx="8878491" cy="862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Le risorse includono immagini, suoni, layout e testi necessari per costruire l'interfaccia e l'esperienza utente dell'app.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" t="0" r="-1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7" y="3912172"/>
            <a:ext cx="15578550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Creare un'app Android: linguaggi e strumenti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1028700" y="5143500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92237" y="599319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Java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8814" y="6569460"/>
            <a:ext cx="5150941" cy="2652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Java è un linguaggio di programmazione tradizionale per Android, noto per la sua stabilità e una vasta comunità di sviluppatori. Offre librerie affidabili per creare applicazioni scalabili e portabili.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6568380" y="5143500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568380" y="599319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Kotlin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66669" y="6569460"/>
            <a:ext cx="5151090" cy="2652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Kotlin è un linguaggio moderno, scelto ufficialmente da Google per lo sviluppo Android. Riduce gli errori nel codice e migliora la produttività, rendendo lo sviluppo più rapido ed efficiente.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12106275" y="5143500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141249" y="599319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Android Studio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08359" y="6569460"/>
            <a:ext cx="5150941" cy="2205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Android Studio è l’ambiente di sviluppo ufficiale per Android, con strumenti integrati per debugging, analisi delle prestazioni e creazione di interfacce.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24341" y="703213"/>
            <a:ext cx="9497317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Come avviene la pubblicazione di un’app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7824341" y="2899916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" t="0" r="-1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18910" y="3147417"/>
            <a:ext cx="3451472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Google Play Store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18910" y="3677691"/>
            <a:ext cx="7702749" cy="839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La distribuzione di un APK può avvenire tramite il Google Play Store o altre piattaforme.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7824341" y="5108822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" t="0" r="-1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618910" y="5356324"/>
            <a:ext cx="3618905" cy="459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Informazioni sulla app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18910" y="5886599"/>
            <a:ext cx="7702749" cy="1268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Informazioni di base come nome, descrizione, categoria e immagini dell'app. È importante seguire le linee guida di pubblicazione per attrarre più utenti.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7824341" y="7317730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7"/>
                </a:lnTo>
                <a:lnTo>
                  <a:pt x="0" y="22089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" t="0" r="-1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618910" y="7565231"/>
            <a:ext cx="3451472" cy="459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Impostazioni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18910" y="8095506"/>
            <a:ext cx="7702749" cy="839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Impostazioni di pubblicazione, autorizzazioni, target di pubblico e prezzo dell'app (facoltativo).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64555" y="1130350"/>
            <a:ext cx="9412784" cy="918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Preparare l'app per il rilascio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358801" y="2462064"/>
            <a:ext cx="38100" cy="6637436"/>
            <a:chOff x="0" y="0"/>
            <a:chExt cx="50800" cy="88499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800" cy="8849868"/>
            </a:xfrm>
            <a:custGeom>
              <a:avLst/>
              <a:gdLst/>
              <a:ahLst/>
              <a:cxnLst/>
              <a:rect r="r" b="b" t="t" l="l"/>
              <a:pathLst>
                <a:path h="8849868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824468"/>
                  </a:lnTo>
                  <a:cubicBezTo>
                    <a:pt x="50800" y="8838438"/>
                    <a:pt x="39370" y="8849868"/>
                    <a:pt x="25400" y="8849868"/>
                  </a:cubicBezTo>
                  <a:cubicBezTo>
                    <a:pt x="11430" y="8849868"/>
                    <a:pt x="0" y="8838438"/>
                    <a:pt x="0" y="8824468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649760" y="3063031"/>
            <a:ext cx="964555" cy="38100"/>
            <a:chOff x="0" y="0"/>
            <a:chExt cx="1286073" cy="50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6129" cy="50800"/>
            </a:xfrm>
            <a:custGeom>
              <a:avLst/>
              <a:gdLst/>
              <a:ahLst/>
              <a:cxnLst/>
              <a:rect r="r" b="b" t="t" l="l"/>
              <a:pathLst>
                <a:path h="50800" w="128612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0729" y="0"/>
                  </a:lnTo>
                  <a:cubicBezTo>
                    <a:pt x="1274699" y="0"/>
                    <a:pt x="1286129" y="11430"/>
                    <a:pt x="1286129" y="25400"/>
                  </a:cubicBezTo>
                  <a:cubicBezTo>
                    <a:pt x="1286129" y="39370"/>
                    <a:pt x="1274699" y="50800"/>
                    <a:pt x="126072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067841" y="2772072"/>
            <a:ext cx="620017" cy="620018"/>
            <a:chOff x="0" y="0"/>
            <a:chExt cx="826690" cy="8266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6643" cy="826643"/>
            </a:xfrm>
            <a:custGeom>
              <a:avLst/>
              <a:gdLst/>
              <a:ahLst/>
              <a:cxnLst/>
              <a:rect r="r" b="b" t="t" l="l"/>
              <a:pathLst>
                <a:path h="826643" w="826643">
                  <a:moveTo>
                    <a:pt x="0" y="55118"/>
                  </a:moveTo>
                  <a:cubicBezTo>
                    <a:pt x="0" y="24638"/>
                    <a:pt x="24638" y="0"/>
                    <a:pt x="55118" y="0"/>
                  </a:cubicBezTo>
                  <a:lnTo>
                    <a:pt x="771525" y="0"/>
                  </a:lnTo>
                  <a:cubicBezTo>
                    <a:pt x="802005" y="0"/>
                    <a:pt x="826643" y="24638"/>
                    <a:pt x="826643" y="55118"/>
                  </a:cubicBezTo>
                  <a:lnTo>
                    <a:pt x="826643" y="771525"/>
                  </a:lnTo>
                  <a:cubicBezTo>
                    <a:pt x="826643" y="802005"/>
                    <a:pt x="802005" y="826643"/>
                    <a:pt x="771525" y="826643"/>
                  </a:cubicBezTo>
                  <a:lnTo>
                    <a:pt x="55118" y="826643"/>
                  </a:lnTo>
                  <a:cubicBezTo>
                    <a:pt x="24638" y="826643"/>
                    <a:pt x="0" y="802005"/>
                    <a:pt x="0" y="771525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305818" y="2913460"/>
            <a:ext cx="143916" cy="37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93665" y="2708970"/>
            <a:ext cx="3445223" cy="459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Test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93665" y="3238202"/>
            <a:ext cx="7571780" cy="1697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124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Il debugging e il testing sono fasi cruciali nel ciclo di vita dell’APK.  È importante identificare e risolvere i problemi prima del rilascio dell’applicazione. </a:t>
            </a:r>
          </a:p>
          <a:p>
            <a:pPr algn="l">
              <a:lnSpc>
                <a:spcPts val="3437"/>
              </a:lnSpc>
            </a:pPr>
          </a:p>
        </p:txBody>
      </p:sp>
      <p:grpSp>
        <p:nvGrpSpPr>
          <p:cNvPr name="Group 17" id="17"/>
          <p:cNvGrpSpPr/>
          <p:nvPr/>
        </p:nvGrpSpPr>
        <p:grpSpPr>
          <a:xfrm rot="0">
            <a:off x="1649760" y="5367338"/>
            <a:ext cx="964555" cy="38100"/>
            <a:chOff x="0" y="0"/>
            <a:chExt cx="1286073" cy="50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86129" cy="50800"/>
            </a:xfrm>
            <a:custGeom>
              <a:avLst/>
              <a:gdLst/>
              <a:ahLst/>
              <a:cxnLst/>
              <a:rect r="r" b="b" t="t" l="l"/>
              <a:pathLst>
                <a:path h="50800" w="128612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0729" y="0"/>
                  </a:lnTo>
                  <a:cubicBezTo>
                    <a:pt x="1274699" y="0"/>
                    <a:pt x="1286129" y="11430"/>
                    <a:pt x="1286129" y="25400"/>
                  </a:cubicBezTo>
                  <a:cubicBezTo>
                    <a:pt x="1286129" y="39370"/>
                    <a:pt x="1274699" y="50800"/>
                    <a:pt x="126072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067841" y="5076379"/>
            <a:ext cx="620017" cy="620017"/>
            <a:chOff x="0" y="0"/>
            <a:chExt cx="826690" cy="82669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26643" cy="826643"/>
            </a:xfrm>
            <a:custGeom>
              <a:avLst/>
              <a:gdLst/>
              <a:ahLst/>
              <a:cxnLst/>
              <a:rect r="r" b="b" t="t" l="l"/>
              <a:pathLst>
                <a:path h="826643" w="826643">
                  <a:moveTo>
                    <a:pt x="0" y="55118"/>
                  </a:moveTo>
                  <a:cubicBezTo>
                    <a:pt x="0" y="24638"/>
                    <a:pt x="24638" y="0"/>
                    <a:pt x="55118" y="0"/>
                  </a:cubicBezTo>
                  <a:lnTo>
                    <a:pt x="771525" y="0"/>
                  </a:lnTo>
                  <a:cubicBezTo>
                    <a:pt x="802005" y="0"/>
                    <a:pt x="826643" y="24638"/>
                    <a:pt x="826643" y="55118"/>
                  </a:cubicBezTo>
                  <a:lnTo>
                    <a:pt x="826643" y="771525"/>
                  </a:lnTo>
                  <a:cubicBezTo>
                    <a:pt x="826643" y="802005"/>
                    <a:pt x="802005" y="826643"/>
                    <a:pt x="771525" y="826643"/>
                  </a:cubicBezTo>
                  <a:lnTo>
                    <a:pt x="55118" y="826643"/>
                  </a:lnTo>
                  <a:cubicBezTo>
                    <a:pt x="24638" y="826643"/>
                    <a:pt x="0" y="802005"/>
                    <a:pt x="0" y="771525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258491" y="5217765"/>
            <a:ext cx="238571" cy="37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893665" y="5013275"/>
            <a:ext cx="3445223" cy="459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Ottimizzazione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893665" y="5542509"/>
            <a:ext cx="7571780" cy="839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Ottimizzare le prestazioni e la sicurezza dell'app sono step fondamentali per una migliore esperienza dell’utente.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649760" y="7671644"/>
            <a:ext cx="964555" cy="38100"/>
            <a:chOff x="0" y="0"/>
            <a:chExt cx="1286073" cy="50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286129" cy="50800"/>
            </a:xfrm>
            <a:custGeom>
              <a:avLst/>
              <a:gdLst/>
              <a:ahLst/>
              <a:cxnLst/>
              <a:rect r="r" b="b" t="t" l="l"/>
              <a:pathLst>
                <a:path h="50800" w="128612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0729" y="0"/>
                  </a:lnTo>
                  <a:cubicBezTo>
                    <a:pt x="1274699" y="0"/>
                    <a:pt x="1286129" y="11430"/>
                    <a:pt x="1286129" y="25400"/>
                  </a:cubicBezTo>
                  <a:cubicBezTo>
                    <a:pt x="1286129" y="39370"/>
                    <a:pt x="1274699" y="50800"/>
                    <a:pt x="126072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067841" y="7380685"/>
            <a:ext cx="620017" cy="620017"/>
            <a:chOff x="0" y="0"/>
            <a:chExt cx="826690" cy="82669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26643" cy="826643"/>
            </a:xfrm>
            <a:custGeom>
              <a:avLst/>
              <a:gdLst/>
              <a:ahLst/>
              <a:cxnLst/>
              <a:rect r="r" b="b" t="t" l="l"/>
              <a:pathLst>
                <a:path h="826643" w="826643">
                  <a:moveTo>
                    <a:pt x="0" y="55118"/>
                  </a:moveTo>
                  <a:cubicBezTo>
                    <a:pt x="0" y="24638"/>
                    <a:pt x="24638" y="0"/>
                    <a:pt x="55118" y="0"/>
                  </a:cubicBezTo>
                  <a:lnTo>
                    <a:pt x="771525" y="0"/>
                  </a:lnTo>
                  <a:cubicBezTo>
                    <a:pt x="802005" y="0"/>
                    <a:pt x="826643" y="24638"/>
                    <a:pt x="826643" y="55118"/>
                  </a:cubicBezTo>
                  <a:lnTo>
                    <a:pt x="826643" y="771525"/>
                  </a:lnTo>
                  <a:cubicBezTo>
                    <a:pt x="826643" y="802005"/>
                    <a:pt x="802005" y="826643"/>
                    <a:pt x="771525" y="826643"/>
                  </a:cubicBezTo>
                  <a:lnTo>
                    <a:pt x="55118" y="826643"/>
                  </a:lnTo>
                  <a:cubicBezTo>
                    <a:pt x="24638" y="826643"/>
                    <a:pt x="0" y="802005"/>
                    <a:pt x="0" y="771525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254026" y="7522071"/>
            <a:ext cx="247650" cy="375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893665" y="7317581"/>
            <a:ext cx="3445223" cy="459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Firma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893665" y="7846814"/>
            <a:ext cx="7571780" cy="839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La Firma del</a:t>
            </a:r>
            <a:r>
              <a:rPr lang="en-US" sz="2125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l'app con un certificato digitale garantisce l'autenticità e l'integrità.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969169"/>
            <a:ext cx="10724406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Distribuzione delle app Android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992237" y="2479328"/>
            <a:ext cx="7760988" cy="4491516"/>
          </a:xfrm>
          <a:custGeom>
            <a:avLst/>
            <a:gdLst/>
            <a:ahLst/>
            <a:cxnLst/>
            <a:rect r="r" b="b" t="t" l="l"/>
            <a:pathLst>
              <a:path h="4491516" w="7760988">
                <a:moveTo>
                  <a:pt x="0" y="0"/>
                </a:moveTo>
                <a:lnTo>
                  <a:pt x="7760988" y="0"/>
                </a:lnTo>
                <a:lnTo>
                  <a:pt x="7760988" y="4491515"/>
                </a:lnTo>
                <a:lnTo>
                  <a:pt x="0" y="4491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3" t="-3373" r="0" b="-337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2238" y="725939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Google Play Store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7" y="7876134"/>
            <a:ext cx="7939088" cy="1757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Il Google Play Store è il negozio ufficiale per il download di applicazioni, giochi e contenuti digitali per dispositivi Android. Offre un'ampia selezione di app e servizi per ogni esigenza.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9356526" y="2479328"/>
            <a:ext cx="7902774" cy="4491516"/>
          </a:xfrm>
          <a:custGeom>
            <a:avLst/>
            <a:gdLst/>
            <a:ahLst/>
            <a:cxnLst/>
            <a:rect r="r" b="b" t="t" l="l"/>
            <a:pathLst>
              <a:path h="4491516" w="7902774">
                <a:moveTo>
                  <a:pt x="0" y="0"/>
                </a:moveTo>
                <a:lnTo>
                  <a:pt x="7902774" y="0"/>
                </a:lnTo>
                <a:lnTo>
                  <a:pt x="7902774" y="4491515"/>
                </a:lnTo>
                <a:lnTo>
                  <a:pt x="0" y="44915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2" t="-4347" r="0" b="-4347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356526" y="725939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Pubblicazione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20064" y="7876134"/>
            <a:ext cx="7939236" cy="1309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Caricare l'app sul Google Play Store permette di renderla disponibile a tutti gli utenti Android, offrendo visibilità e la possibilità di aggiornamenti continui.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1158031"/>
            <a:ext cx="13931780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Installazione di file APK su smartphone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3722935" y="2668191"/>
            <a:ext cx="2690069" cy="2087315"/>
          </a:xfrm>
          <a:custGeom>
            <a:avLst/>
            <a:gdLst/>
            <a:ahLst/>
            <a:cxnLst/>
            <a:rect r="r" b="b" t="t" l="l"/>
            <a:pathLst>
              <a:path h="2087315" w="2690069">
                <a:moveTo>
                  <a:pt x="0" y="0"/>
                </a:moveTo>
                <a:lnTo>
                  <a:pt x="2690069" y="0"/>
                </a:lnTo>
                <a:lnTo>
                  <a:pt x="2690069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2" r="0" b="-4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006280" y="3565624"/>
            <a:ext cx="123379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96521" y="2913609"/>
            <a:ext cx="4777680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Abilitare origini sconosciute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96521" y="3479006"/>
            <a:ext cx="10315724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Abilitare l'opzione "Origini sconosciute" nelle impostazioni di sicurezza del dispositivo.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483846" y="4771876"/>
            <a:ext cx="10741075" cy="19050"/>
            <a:chOff x="0" y="0"/>
            <a:chExt cx="14321433" cy="25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321410" cy="25400"/>
            </a:xfrm>
            <a:custGeom>
              <a:avLst/>
              <a:gdLst/>
              <a:ahLst/>
              <a:cxnLst/>
              <a:rect r="r" b="b" t="t" l="l"/>
              <a:pathLst>
                <a:path h="25400" w="1432141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308710" y="0"/>
                  </a:lnTo>
                  <a:cubicBezTo>
                    <a:pt x="14315695" y="0"/>
                    <a:pt x="14321410" y="5715"/>
                    <a:pt x="14321410" y="12700"/>
                  </a:cubicBezTo>
                  <a:cubicBezTo>
                    <a:pt x="14321410" y="19685"/>
                    <a:pt x="14315695" y="25400"/>
                    <a:pt x="14308710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sp>
        <p:nvSpPr>
          <p:cNvPr name="Freeform 13" id="13" descr="preencoded.png"/>
          <p:cNvSpPr/>
          <p:nvPr/>
        </p:nvSpPr>
        <p:spPr>
          <a:xfrm flipH="false" flipV="false" rot="0">
            <a:off x="2377976" y="4826348"/>
            <a:ext cx="5380136" cy="2087315"/>
          </a:xfrm>
          <a:custGeom>
            <a:avLst/>
            <a:gdLst/>
            <a:ahLst/>
            <a:cxnLst/>
            <a:rect r="r" b="b" t="t" l="l"/>
            <a:pathLst>
              <a:path h="2087315" w="5380136">
                <a:moveTo>
                  <a:pt x="0" y="0"/>
                </a:moveTo>
                <a:lnTo>
                  <a:pt x="5380136" y="0"/>
                </a:lnTo>
                <a:lnTo>
                  <a:pt x="5380136" y="2087314"/>
                </a:lnTo>
                <a:lnTo>
                  <a:pt x="0" y="20873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5" t="0" r="-45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965650" y="5453211"/>
            <a:ext cx="204490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41630" y="5298579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Scaricare l'APK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41630" y="5863977"/>
            <a:ext cx="8969425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Scaricare il file APK da un sito web affidabile o tramite un browser.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828955" y="6930032"/>
            <a:ext cx="9395966" cy="19050"/>
            <a:chOff x="0" y="0"/>
            <a:chExt cx="12527955" cy="25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527915" cy="25400"/>
            </a:xfrm>
            <a:custGeom>
              <a:avLst/>
              <a:gdLst/>
              <a:ahLst/>
              <a:cxnLst/>
              <a:rect r="r" b="b" t="t" l="l"/>
              <a:pathLst>
                <a:path h="25400" w="12527915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515215" y="0"/>
                  </a:lnTo>
                  <a:cubicBezTo>
                    <a:pt x="12522200" y="0"/>
                    <a:pt x="12527915" y="5715"/>
                    <a:pt x="12527915" y="12700"/>
                  </a:cubicBezTo>
                  <a:cubicBezTo>
                    <a:pt x="12527915" y="19685"/>
                    <a:pt x="12522200" y="25400"/>
                    <a:pt x="1251521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sp>
        <p:nvSpPr>
          <p:cNvPr name="Freeform 19" id="19" descr="preencoded.png"/>
          <p:cNvSpPr/>
          <p:nvPr/>
        </p:nvSpPr>
        <p:spPr>
          <a:xfrm flipH="false" flipV="false" rot="0">
            <a:off x="1032868" y="6984504"/>
            <a:ext cx="8070205" cy="2087315"/>
          </a:xfrm>
          <a:custGeom>
            <a:avLst/>
            <a:gdLst/>
            <a:ahLst/>
            <a:cxnLst/>
            <a:rect r="r" b="b" t="t" l="l"/>
            <a:pathLst>
              <a:path h="2087315" w="8070205">
                <a:moveTo>
                  <a:pt x="0" y="0"/>
                </a:moveTo>
                <a:lnTo>
                  <a:pt x="8070204" y="0"/>
                </a:lnTo>
                <a:lnTo>
                  <a:pt x="8070204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6" t="0" r="-16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4961781" y="7611367"/>
            <a:ext cx="212229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86590" y="7229921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64646"/>
                </a:solidFill>
                <a:latin typeface="Arimo Bold"/>
                <a:ea typeface="Arimo Bold"/>
                <a:cs typeface="Arimo Bold"/>
                <a:sym typeface="Arimo Bold"/>
              </a:rPr>
              <a:t>Installare l'app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386590" y="7795320"/>
            <a:ext cx="7625655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Toccare il file APK scaricato per avviare l'installazione dell'app.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1873526"/>
            <a:ext cx="13346609" cy="177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Vantaggi e svantaggi dell'utilizzo di APK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06505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Vantaggi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962674"/>
            <a:ext cx="7805886" cy="3995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Gli APK offrono vantaggi significativi, come la possibilità di installare applicazioni non disponibili sul Play Store, ampliando la libertà di scelta degli utenti. Consentono l’accesso a versioni precedenti o modificate delle app, utili per chi cerca funzionalità specifiche o aggiornamenti anticipati. Inoltre, permettono di scaricare applicazioni da store alternativi, fornendo maggiore flessibilità e l’opzione di installare app offline, senza dipendere da una connessione a Internet.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4065056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Svantaggi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9401" y="4962674"/>
            <a:ext cx="7805886" cy="3548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Gli APK scaricati da fonti non ufficiali possono contenere malware, mettendo a rischio la sicurezza del dispositivo. La gestione degli aggiornamenti è manuale, complicando l’esperienza utente, e alcune app potrebbero essere incompatibili con il sistema operativo. Infine, il download di APK non verificati può violare norme legali o di copyright, esponendo l’utente a potenziali problemi di sicurezza e legali.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DAGc6Z7tzQM</dc:identifier>
  <dcterms:modified xsi:type="dcterms:W3CDTF">2011-08-01T06:04:30Z</dcterms:modified>
  <cp:revision>1</cp:revision>
  <dc:title>Introduzione-agli-APK-nel-Sistema-Operativo-Android.pptx</dc:title>
</cp:coreProperties>
</file>

<file path=docProps/thumbnail.jpeg>
</file>